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0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399"/>
    <a:srgbClr val="FF0066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76727c70-ebc9-44cf-9eec-9baa876dadd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e-sfera.hr/dodatni-digitalni-sadrzaji/76727c70-ebc9-44cf-9eec-9baa876dadd8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e-sfera.hr/dodatni-digitalni-sadrzaji/ad6bdda6-8715-4891-97c7-fc25b9bcab20/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1: Time for school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/>
              <a:t>An English test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7AD7CC2-0F7C-F1F8-4F56-9784758AA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" y="1321283"/>
            <a:ext cx="10267950" cy="38576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379F91C-598C-4965-6374-F7839724588A}"/>
              </a:ext>
            </a:extLst>
          </p:cNvPr>
          <p:cNvSpPr txBox="1"/>
          <p:nvPr/>
        </p:nvSpPr>
        <p:spPr>
          <a:xfrm>
            <a:off x="487017" y="42738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p. 14/15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80BE467-0D6D-2ADA-C987-5BDEA9DA5194}"/>
              </a:ext>
            </a:extLst>
          </p:cNvPr>
          <p:cNvSpPr txBox="1"/>
          <p:nvPr/>
        </p:nvSpPr>
        <p:spPr>
          <a:xfrm>
            <a:off x="7577757" y="1938359"/>
            <a:ext cx="275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For you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35BF588-971B-9731-AC02-324601D3E827}"/>
              </a:ext>
            </a:extLst>
          </p:cNvPr>
          <p:cNvSpPr txBox="1"/>
          <p:nvPr/>
        </p:nvSpPr>
        <p:spPr>
          <a:xfrm>
            <a:off x="7577757" y="2432598"/>
            <a:ext cx="275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Personal computer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EBF3107-788C-4B17-2335-D377843A062F}"/>
              </a:ext>
            </a:extLst>
          </p:cNvPr>
          <p:cNvSpPr txBox="1"/>
          <p:nvPr/>
        </p:nvSpPr>
        <p:spPr>
          <a:xfrm>
            <a:off x="7577757" y="2942910"/>
            <a:ext cx="275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See you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29DE2E2-9320-0B8E-D8EF-5713BE58D329}"/>
              </a:ext>
            </a:extLst>
          </p:cNvPr>
          <p:cNvSpPr txBox="1"/>
          <p:nvPr/>
        </p:nvSpPr>
        <p:spPr>
          <a:xfrm>
            <a:off x="7577757" y="3442395"/>
            <a:ext cx="275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Oh my God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0C18385-24B1-B520-FA64-86BA0CF7C9BB}"/>
              </a:ext>
            </a:extLst>
          </p:cNvPr>
          <p:cNvSpPr txBox="1"/>
          <p:nvPr/>
        </p:nvSpPr>
        <p:spPr>
          <a:xfrm>
            <a:off x="7577757" y="3941880"/>
            <a:ext cx="275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Thanks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2F49110-5F49-890F-A5F3-74D71E16E3B4}"/>
              </a:ext>
            </a:extLst>
          </p:cNvPr>
          <p:cNvSpPr txBox="1"/>
          <p:nvPr/>
        </p:nvSpPr>
        <p:spPr>
          <a:xfrm>
            <a:off x="7577757" y="4441365"/>
            <a:ext cx="275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 love you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02489A9-972B-5358-D984-2E33C3968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47" y="1303682"/>
            <a:ext cx="80581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7F0522E-57E8-C4E6-896F-09310ED2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65" y="50031"/>
            <a:ext cx="6806381" cy="675793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89DC296-AC6A-3FD7-8A6C-4A740D6D2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6" y="3429000"/>
            <a:ext cx="1189382" cy="125020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4BA30B8-3573-EDD7-F4D6-6B1662268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723" y="3106703"/>
            <a:ext cx="1501331" cy="64459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C43831A-E22A-76E2-6053-A4781FDE1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694" y="3106703"/>
            <a:ext cx="1569145" cy="73974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B797AD3-2423-C3D4-DF7C-DC694E203C02}"/>
              </a:ext>
            </a:extLst>
          </p:cNvPr>
          <p:cNvSpPr txBox="1"/>
          <p:nvPr/>
        </p:nvSpPr>
        <p:spPr>
          <a:xfrm>
            <a:off x="8470053" y="5623602"/>
            <a:ext cx="174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0833428-53E6-5267-88EA-E0A9D372DFDD}"/>
              </a:ext>
            </a:extLst>
          </p:cNvPr>
          <p:cNvSpPr txBox="1"/>
          <p:nvPr/>
        </p:nvSpPr>
        <p:spPr>
          <a:xfrm>
            <a:off x="8470054" y="5290930"/>
            <a:ext cx="174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witch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BC592B5-0E77-7AEB-96C2-F742B1EB1180}"/>
              </a:ext>
            </a:extLst>
          </p:cNvPr>
          <p:cNvSpPr txBox="1"/>
          <p:nvPr/>
        </p:nvSpPr>
        <p:spPr>
          <a:xfrm>
            <a:off x="8546253" y="4900903"/>
            <a:ext cx="174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test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5BFB0D8-AA81-50B8-EC69-47A583DE3007}"/>
              </a:ext>
            </a:extLst>
          </p:cNvPr>
          <p:cNvSpPr txBox="1"/>
          <p:nvPr/>
        </p:nvSpPr>
        <p:spPr>
          <a:xfrm>
            <a:off x="8466216" y="5955363"/>
            <a:ext cx="174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maths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328CA2D-593E-7CF5-F2F9-E03FC8B58BD2}"/>
              </a:ext>
            </a:extLst>
          </p:cNvPr>
          <p:cNvSpPr txBox="1"/>
          <p:nvPr/>
        </p:nvSpPr>
        <p:spPr>
          <a:xfrm>
            <a:off x="8259417" y="6288035"/>
            <a:ext cx="203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1281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E111140-58F4-0DB2-20B6-9DC6B904B6C3}"/>
              </a:ext>
            </a:extLst>
          </p:cNvPr>
          <p:cNvSpPr txBox="1"/>
          <p:nvPr/>
        </p:nvSpPr>
        <p:spPr>
          <a:xfrm>
            <a:off x="1607240" y="2644170"/>
            <a:ext cx="89775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dirty="0" err="1"/>
              <a:t>Self</a:t>
            </a:r>
            <a:r>
              <a:rPr lang="hr-HR" sz="2400" b="1" dirty="0"/>
              <a:t> </a:t>
            </a:r>
            <a:r>
              <a:rPr lang="hr-HR" sz="2400" b="1" dirty="0" err="1"/>
              <a:t>check</a:t>
            </a:r>
            <a:endParaRPr lang="hr-HR" sz="2400" b="1" dirty="0"/>
          </a:p>
          <a:p>
            <a:pPr algn="ctr"/>
            <a:endParaRPr lang="hr-HR" sz="2400" i="1" dirty="0"/>
          </a:p>
          <a:p>
            <a:pPr algn="ctr"/>
            <a:r>
              <a:rPr lang="hr-HR" sz="2400" dirty="0">
                <a:hlinkClick r:id="rId2"/>
              </a:rPr>
              <a:t>https://www.e-sfera.hr/dodatni-digitalni-sadrzaji/76727c70-ebc9-44cf-9eec-9baa876dadd8/</a:t>
            </a:r>
            <a:r>
              <a:rPr lang="hr-HR" sz="2400" dirty="0"/>
              <a:t> </a:t>
            </a:r>
          </a:p>
        </p:txBody>
      </p:sp>
      <p:pic>
        <p:nvPicPr>
          <p:cNvPr id="6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B6B3F290-16BC-6ABA-A6A5-256A9F9F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2" y="841657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06ACB7-663B-E47F-7DBD-2384CDE5D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39095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8860D74-3CF9-66B2-B9EE-A2082734BE84}"/>
              </a:ext>
            </a:extLst>
          </p:cNvPr>
          <p:cNvSpPr txBox="1"/>
          <p:nvPr/>
        </p:nvSpPr>
        <p:spPr>
          <a:xfrm>
            <a:off x="5860741" y="1235475"/>
            <a:ext cx="5930284" cy="15696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Have you got an e-mail account?</a:t>
            </a:r>
          </a:p>
          <a:p>
            <a:r>
              <a:rPr lang="hr-HR" sz="2400"/>
              <a:t>Have you got any e-mail friends?</a:t>
            </a:r>
          </a:p>
          <a:p>
            <a:r>
              <a:rPr lang="hr-HR" sz="2400"/>
              <a:t>What do you use your e-mail for?</a:t>
            </a:r>
          </a:p>
          <a:p>
            <a:r>
              <a:rPr lang="hr-HR" sz="2400"/>
              <a:t>Do you sometimes write e-mails in English?</a:t>
            </a:r>
          </a:p>
        </p:txBody>
      </p:sp>
      <p:pic>
        <p:nvPicPr>
          <p:cNvPr id="8" name="12_lesson_4_e-mail_2">
            <a:hlinkClick r:id="" action="ppaction://media"/>
            <a:extLst>
              <a:ext uri="{FF2B5EF4-FFF2-40B4-BE49-F238E27FC236}">
                <a16:creationId xmlns:a16="http://schemas.microsoft.com/office/drawing/2014/main" id="{F569DDBD-6C02-D03F-0B7E-A6D3FD087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3036BE7-7E6B-B2BF-2732-4A3344EF60B8}"/>
              </a:ext>
            </a:extLst>
          </p:cNvPr>
          <p:cNvSpPr txBox="1"/>
          <p:nvPr/>
        </p:nvSpPr>
        <p:spPr>
          <a:xfrm>
            <a:off x="5860741" y="3861786"/>
            <a:ext cx="38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Who is David’s e-mail friend?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048E82C-ECCF-5D53-6EE2-5D346A23842E}"/>
              </a:ext>
            </a:extLst>
          </p:cNvPr>
          <p:cNvSpPr txBox="1"/>
          <p:nvPr/>
        </p:nvSpPr>
        <p:spPr>
          <a:xfrm>
            <a:off x="9738804" y="3861785"/>
            <a:ext cx="12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Dario.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8513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2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B768333-D30E-2D9D-E418-255093BA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86" y="974035"/>
            <a:ext cx="7140599" cy="490993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6E0246E-B6F3-7C69-33C7-EE893E0669EB}"/>
              </a:ext>
            </a:extLst>
          </p:cNvPr>
          <p:cNvSpPr txBox="1"/>
          <p:nvPr/>
        </p:nvSpPr>
        <p:spPr>
          <a:xfrm>
            <a:off x="556591" y="198783"/>
            <a:ext cx="818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Match the words to the pictures in the e-mail.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ADC144D-7F60-DFCE-F398-EE6186F70432}"/>
              </a:ext>
            </a:extLst>
          </p:cNvPr>
          <p:cNvSpPr txBox="1"/>
          <p:nvPr/>
        </p:nvSpPr>
        <p:spPr>
          <a:xfrm>
            <a:off x="4840357" y="2395330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test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CBA4FDE-DE5D-88E0-AAB6-2350EB10CE52}"/>
              </a:ext>
            </a:extLst>
          </p:cNvPr>
          <p:cNvSpPr txBox="1"/>
          <p:nvPr/>
        </p:nvSpPr>
        <p:spPr>
          <a:xfrm>
            <a:off x="5145157" y="2874569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Alphabet song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A6C4CF5-31EA-D5DB-9D72-F44204F8D54A}"/>
              </a:ext>
            </a:extLst>
          </p:cNvPr>
          <p:cNvSpPr txBox="1"/>
          <p:nvPr/>
        </p:nvSpPr>
        <p:spPr>
          <a:xfrm>
            <a:off x="6321288" y="3614100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explosions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30D7019-C957-6171-D5A4-E2A57EAE60FB}"/>
              </a:ext>
            </a:extLst>
          </p:cNvPr>
          <p:cNvSpPr txBox="1"/>
          <p:nvPr/>
        </p:nvSpPr>
        <p:spPr>
          <a:xfrm>
            <a:off x="3886201" y="4842660"/>
            <a:ext cx="7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three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C34E164-F96D-8C43-BE4B-8C2D21ED34C4}"/>
              </a:ext>
            </a:extLst>
          </p:cNvPr>
          <p:cNvSpPr txBox="1"/>
          <p:nvPr/>
        </p:nvSpPr>
        <p:spPr>
          <a:xfrm>
            <a:off x="4949687" y="4835024"/>
            <a:ext cx="7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tree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A5A12C7-2AE9-7426-94D7-258D1CF67781}"/>
              </a:ext>
            </a:extLst>
          </p:cNvPr>
          <p:cNvSpPr txBox="1"/>
          <p:nvPr/>
        </p:nvSpPr>
        <p:spPr>
          <a:xfrm>
            <a:off x="7230258" y="4657994"/>
            <a:ext cx="7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witch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8347350-1AF9-A7A3-A7F2-53D5D8B56D12}"/>
              </a:ext>
            </a:extLst>
          </p:cNvPr>
          <p:cNvSpPr txBox="1"/>
          <p:nvPr/>
        </p:nvSpPr>
        <p:spPr>
          <a:xfrm>
            <a:off x="6828183" y="5379085"/>
            <a:ext cx="163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bathroom</a:t>
            </a:r>
          </a:p>
        </p:txBody>
      </p:sp>
    </p:spTree>
    <p:extLst>
      <p:ext uri="{BB962C8B-B14F-4D97-AF65-F5344CB8AC3E}">
        <p14:creationId xmlns:p14="http://schemas.microsoft.com/office/powerpoint/2010/main" val="20964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02A7E80-7B5E-CC89-846B-0020A9860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316189"/>
            <a:ext cx="7858125" cy="1971675"/>
          </a:xfrm>
          <a:prstGeom prst="rect">
            <a:avLst/>
          </a:prstGeom>
        </p:spPr>
      </p:pic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73E60953-501A-52C5-B6A8-DBF4EC9B4358}"/>
              </a:ext>
            </a:extLst>
          </p:cNvPr>
          <p:cNvCxnSpPr/>
          <p:nvPr/>
        </p:nvCxnSpPr>
        <p:spPr>
          <a:xfrm>
            <a:off x="4850296" y="1053548"/>
            <a:ext cx="1679713" cy="3975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6A4DA937-956B-164A-547B-3B72833B2854}"/>
              </a:ext>
            </a:extLst>
          </p:cNvPr>
          <p:cNvCxnSpPr>
            <a:cxnSpLocks/>
          </p:cNvCxnSpPr>
          <p:nvPr/>
        </p:nvCxnSpPr>
        <p:spPr>
          <a:xfrm flipV="1">
            <a:off x="4075043" y="1133061"/>
            <a:ext cx="2454966" cy="318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3D01E115-AF0A-81D9-DC1C-9934518A8950}"/>
              </a:ext>
            </a:extLst>
          </p:cNvPr>
          <p:cNvCxnSpPr>
            <a:cxnSpLocks/>
          </p:cNvCxnSpPr>
          <p:nvPr/>
        </p:nvCxnSpPr>
        <p:spPr>
          <a:xfrm>
            <a:off x="5317435" y="1766059"/>
            <a:ext cx="1212574" cy="2068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EB7CB5E3-47F9-A228-D806-C88F94818AC2}"/>
              </a:ext>
            </a:extLst>
          </p:cNvPr>
          <p:cNvCxnSpPr>
            <a:cxnSpLocks/>
          </p:cNvCxnSpPr>
          <p:nvPr/>
        </p:nvCxnSpPr>
        <p:spPr>
          <a:xfrm flipV="1">
            <a:off x="5968448" y="1792512"/>
            <a:ext cx="561561" cy="2573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lika 17">
            <a:extLst>
              <a:ext uri="{FF2B5EF4-FFF2-40B4-BE49-F238E27FC236}">
                <a16:creationId xmlns:a16="http://schemas.microsoft.com/office/drawing/2014/main" id="{DEA8EBA6-E494-22E1-B774-CD25BBDE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4" y="3659463"/>
            <a:ext cx="6353175" cy="2600325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0A729AC1-AB1B-A6FD-EEAA-DED80EF8B106}"/>
              </a:ext>
            </a:extLst>
          </p:cNvPr>
          <p:cNvSpPr txBox="1"/>
          <p:nvPr/>
        </p:nvSpPr>
        <p:spPr>
          <a:xfrm>
            <a:off x="5800930" y="3113683"/>
            <a:ext cx="479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 Answer the questions.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022BC673-10F1-1673-72C1-CCDC0811B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77" y="3336127"/>
            <a:ext cx="4087270" cy="26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187EE09-8344-5E48-7392-06D81584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20" y="497784"/>
            <a:ext cx="6105525" cy="4610100"/>
          </a:xfrm>
          <a:prstGeom prst="rect">
            <a:avLst/>
          </a:prstGeom>
        </p:spPr>
      </p:pic>
      <p:pic>
        <p:nvPicPr>
          <p:cNvPr id="6" name="13_lesson__4_easy_and_difficult_words_2">
            <a:hlinkClick r:id="" action="ppaction://media"/>
            <a:extLst>
              <a:ext uri="{FF2B5EF4-FFF2-40B4-BE49-F238E27FC236}">
                <a16:creationId xmlns:a16="http://schemas.microsoft.com/office/drawing/2014/main" id="{08B968B4-2173-0E35-80C1-0DB59843E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4708" y="254102"/>
            <a:ext cx="487363" cy="48736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2CEEA57-835E-8F35-BBA5-442FEDCB3409}"/>
              </a:ext>
            </a:extLst>
          </p:cNvPr>
          <p:cNvSpPr txBox="1"/>
          <p:nvPr/>
        </p:nvSpPr>
        <p:spPr>
          <a:xfrm>
            <a:off x="6877878" y="1093304"/>
            <a:ext cx="4790661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Which words are easy and which ones are difficult? Explain.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8AA7153-496A-C115-5781-2643DADF4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149" y="42862"/>
            <a:ext cx="8172450" cy="677227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F583F04-3E54-64B8-88F9-D11F4427895C}"/>
              </a:ext>
            </a:extLst>
          </p:cNvPr>
          <p:cNvSpPr txBox="1"/>
          <p:nvPr/>
        </p:nvSpPr>
        <p:spPr>
          <a:xfrm>
            <a:off x="341865" y="1924301"/>
            <a:ext cx="35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p. 15</a:t>
            </a:r>
          </a:p>
        </p:txBody>
      </p:sp>
    </p:spTree>
    <p:extLst>
      <p:ext uri="{BB962C8B-B14F-4D97-AF65-F5344CB8AC3E}">
        <p14:creationId xmlns:p14="http://schemas.microsoft.com/office/powerpoint/2010/main" val="1548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400EDC4-C381-C38D-3A40-DE6A9B7C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01" y="278296"/>
            <a:ext cx="8876016" cy="614921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DF5E788-1FD8-E03C-056F-C77E0F0194FC}"/>
              </a:ext>
            </a:extLst>
          </p:cNvPr>
          <p:cNvSpPr txBox="1"/>
          <p:nvPr/>
        </p:nvSpPr>
        <p:spPr>
          <a:xfrm>
            <a:off x="423284" y="3039394"/>
            <a:ext cx="23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p. 13 </a:t>
            </a:r>
            <a:r>
              <a:rPr lang="hr-HR" sz="2400" dirty="0" err="1"/>
              <a:t>workbook</a:t>
            </a:r>
            <a:endParaRPr lang="hr-HR" sz="2400" dirty="0"/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2B7214DF-10C9-A037-F2C9-08879553F5B7}"/>
              </a:ext>
            </a:extLst>
          </p:cNvPr>
          <p:cNvCxnSpPr>
            <a:cxnSpLocks/>
          </p:cNvCxnSpPr>
          <p:nvPr/>
        </p:nvCxnSpPr>
        <p:spPr>
          <a:xfrm>
            <a:off x="3876261" y="1023730"/>
            <a:ext cx="3349487" cy="1818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B128F14E-0F7E-0BAA-45E8-DECF6328FA9E}"/>
              </a:ext>
            </a:extLst>
          </p:cNvPr>
          <p:cNvCxnSpPr>
            <a:cxnSpLocks/>
          </p:cNvCxnSpPr>
          <p:nvPr/>
        </p:nvCxnSpPr>
        <p:spPr>
          <a:xfrm flipV="1">
            <a:off x="3990560" y="1093305"/>
            <a:ext cx="3120887" cy="41744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5C8E7FF8-F0EE-A598-64A7-A67D194906BA}"/>
              </a:ext>
            </a:extLst>
          </p:cNvPr>
          <p:cNvCxnSpPr>
            <a:cxnSpLocks/>
          </p:cNvCxnSpPr>
          <p:nvPr/>
        </p:nvCxnSpPr>
        <p:spPr>
          <a:xfrm>
            <a:off x="4094922" y="1933160"/>
            <a:ext cx="30165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162419B3-EDC5-E1EE-99F1-7C89DE6CC1C5}"/>
              </a:ext>
            </a:extLst>
          </p:cNvPr>
          <p:cNvCxnSpPr>
            <a:cxnSpLocks/>
          </p:cNvCxnSpPr>
          <p:nvPr/>
        </p:nvCxnSpPr>
        <p:spPr>
          <a:xfrm flipV="1">
            <a:off x="4042740" y="1510748"/>
            <a:ext cx="3183008" cy="93262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353DE242-5331-12D4-F64C-E17020EEAFF6}"/>
              </a:ext>
            </a:extLst>
          </p:cNvPr>
          <p:cNvCxnSpPr>
            <a:cxnSpLocks/>
          </p:cNvCxnSpPr>
          <p:nvPr/>
        </p:nvCxnSpPr>
        <p:spPr>
          <a:xfrm flipV="1">
            <a:off x="4042740" y="2443369"/>
            <a:ext cx="3068707" cy="3578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F5301AB-4DB1-0D29-1D9C-4CFAFDB6048E}"/>
              </a:ext>
            </a:extLst>
          </p:cNvPr>
          <p:cNvSpPr txBox="1"/>
          <p:nvPr/>
        </p:nvSpPr>
        <p:spPr>
          <a:xfrm>
            <a:off x="7335078" y="3667539"/>
            <a:ext cx="220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Thursday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322412EA-F800-C4A0-AEF8-4CB6F82EFB31}"/>
              </a:ext>
            </a:extLst>
          </p:cNvPr>
          <p:cNvSpPr txBox="1"/>
          <p:nvPr/>
        </p:nvSpPr>
        <p:spPr>
          <a:xfrm>
            <a:off x="7335078" y="4294856"/>
            <a:ext cx="220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football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35CED72-304A-954F-D7F0-57BB80E366A6}"/>
              </a:ext>
            </a:extLst>
          </p:cNvPr>
          <p:cNvSpPr txBox="1"/>
          <p:nvPr/>
        </p:nvSpPr>
        <p:spPr>
          <a:xfrm>
            <a:off x="7335078" y="4756521"/>
            <a:ext cx="220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2FF432B2-F9AF-4F44-40BB-7937F3EA54AD}"/>
              </a:ext>
            </a:extLst>
          </p:cNvPr>
          <p:cNvSpPr txBox="1"/>
          <p:nvPr/>
        </p:nvSpPr>
        <p:spPr>
          <a:xfrm>
            <a:off x="7335077" y="5258550"/>
            <a:ext cx="220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favourite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1F687380-E67B-8309-F751-5D86C91542F0}"/>
              </a:ext>
            </a:extLst>
          </p:cNvPr>
          <p:cNvSpPr txBox="1"/>
          <p:nvPr/>
        </p:nvSpPr>
        <p:spPr>
          <a:xfrm>
            <a:off x="7335076" y="5755196"/>
            <a:ext cx="220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birthday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7F2B2BDF-2EC8-5944-CEB5-EE37D5D4F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828675"/>
            <a:ext cx="9239250" cy="5200650"/>
          </a:xfrm>
          <a:prstGeom prst="rect">
            <a:avLst/>
          </a:prstGeom>
        </p:spPr>
      </p:pic>
      <p:sp>
        <p:nvSpPr>
          <p:cNvPr id="28" name="Pravokutnik 27">
            <a:extLst>
              <a:ext uri="{FF2B5EF4-FFF2-40B4-BE49-F238E27FC236}">
                <a16:creationId xmlns:a16="http://schemas.microsoft.com/office/drawing/2014/main" id="{11B960F3-E603-CE22-4B9C-73DC6A836130}"/>
              </a:ext>
            </a:extLst>
          </p:cNvPr>
          <p:cNvSpPr/>
          <p:nvPr/>
        </p:nvSpPr>
        <p:spPr>
          <a:xfrm>
            <a:off x="4293704" y="1639814"/>
            <a:ext cx="1550505" cy="7621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F1766D5-2442-E0F4-5192-9D790EFBD86F}"/>
              </a:ext>
            </a:extLst>
          </p:cNvPr>
          <p:cNvSpPr/>
          <p:nvPr/>
        </p:nvSpPr>
        <p:spPr>
          <a:xfrm>
            <a:off x="7653130" y="4356606"/>
            <a:ext cx="1305340" cy="7621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68923EC7-B2C4-1ECD-C7D7-C4C8D8FB2B92}"/>
              </a:ext>
            </a:extLst>
          </p:cNvPr>
          <p:cNvSpPr/>
          <p:nvPr/>
        </p:nvSpPr>
        <p:spPr>
          <a:xfrm>
            <a:off x="2909679" y="2576128"/>
            <a:ext cx="1305340" cy="7621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9D4E84CC-43E4-2AEE-6C1B-C662C941F30C}"/>
              </a:ext>
            </a:extLst>
          </p:cNvPr>
          <p:cNvSpPr/>
          <p:nvPr/>
        </p:nvSpPr>
        <p:spPr>
          <a:xfrm>
            <a:off x="9049163" y="4346950"/>
            <a:ext cx="1305340" cy="7621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D3CCBF69-A818-3E8F-A679-188521029679}"/>
              </a:ext>
            </a:extLst>
          </p:cNvPr>
          <p:cNvSpPr/>
          <p:nvPr/>
        </p:nvSpPr>
        <p:spPr>
          <a:xfrm>
            <a:off x="4342983" y="2531087"/>
            <a:ext cx="1680130" cy="7621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8AAA1C31-7752-40E2-41C0-519E0D86F529}"/>
              </a:ext>
            </a:extLst>
          </p:cNvPr>
          <p:cNvSpPr/>
          <p:nvPr/>
        </p:nvSpPr>
        <p:spPr>
          <a:xfrm>
            <a:off x="8994497" y="5247239"/>
            <a:ext cx="1680130" cy="7621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8AD2F32D-F926-A08D-C3A2-96620DCBD988}"/>
              </a:ext>
            </a:extLst>
          </p:cNvPr>
          <p:cNvSpPr/>
          <p:nvPr/>
        </p:nvSpPr>
        <p:spPr>
          <a:xfrm>
            <a:off x="2613574" y="3457763"/>
            <a:ext cx="1601445" cy="7621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D71BD0CB-8981-96B0-2519-B116BC37F28C}"/>
              </a:ext>
            </a:extLst>
          </p:cNvPr>
          <p:cNvSpPr/>
          <p:nvPr/>
        </p:nvSpPr>
        <p:spPr>
          <a:xfrm>
            <a:off x="8994497" y="1668228"/>
            <a:ext cx="1053964" cy="7621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9A1D84F0-C6E4-FB61-9FA6-9679CCA6A4E3}"/>
              </a:ext>
            </a:extLst>
          </p:cNvPr>
          <p:cNvSpPr/>
          <p:nvPr/>
        </p:nvSpPr>
        <p:spPr>
          <a:xfrm>
            <a:off x="4342983" y="3429000"/>
            <a:ext cx="1680130" cy="7621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3D28CE35-2A07-B1EC-77F2-6043AE6A897F}"/>
              </a:ext>
            </a:extLst>
          </p:cNvPr>
          <p:cNvSpPr/>
          <p:nvPr/>
        </p:nvSpPr>
        <p:spPr>
          <a:xfrm>
            <a:off x="7716905" y="5293530"/>
            <a:ext cx="1118982" cy="6490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C0365F62-3C3B-0016-7FD5-04DF6716D99B}"/>
              </a:ext>
            </a:extLst>
          </p:cNvPr>
          <p:cNvSpPr/>
          <p:nvPr/>
        </p:nvSpPr>
        <p:spPr>
          <a:xfrm>
            <a:off x="2534889" y="4356606"/>
            <a:ext cx="1680130" cy="762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4A7F88AD-003D-B9D3-5253-1E54DE147405}"/>
              </a:ext>
            </a:extLst>
          </p:cNvPr>
          <p:cNvSpPr/>
          <p:nvPr/>
        </p:nvSpPr>
        <p:spPr>
          <a:xfrm>
            <a:off x="9035495" y="3466548"/>
            <a:ext cx="1305340" cy="762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>
            <a:extLst>
              <a:ext uri="{FF2B5EF4-FFF2-40B4-BE49-F238E27FC236}">
                <a16:creationId xmlns:a16="http://schemas.microsoft.com/office/drawing/2014/main" id="{976B3BC1-9C73-9FD4-5DF1-5571327BFBFD}"/>
              </a:ext>
            </a:extLst>
          </p:cNvPr>
          <p:cNvSpPr/>
          <p:nvPr/>
        </p:nvSpPr>
        <p:spPr>
          <a:xfrm>
            <a:off x="4329358" y="4343308"/>
            <a:ext cx="1355825" cy="76213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1E62D43E-5086-02FA-BDD8-D196E2ED18F8}"/>
              </a:ext>
            </a:extLst>
          </p:cNvPr>
          <p:cNvSpPr/>
          <p:nvPr/>
        </p:nvSpPr>
        <p:spPr>
          <a:xfrm>
            <a:off x="7555209" y="2576128"/>
            <a:ext cx="1355825" cy="76213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FB0D28A1-F32B-7176-60A2-C1DE4333BDEE}"/>
              </a:ext>
            </a:extLst>
          </p:cNvPr>
          <p:cNvSpPr/>
          <p:nvPr/>
        </p:nvSpPr>
        <p:spPr>
          <a:xfrm>
            <a:off x="2859194" y="5247239"/>
            <a:ext cx="1355825" cy="762130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7E9B5D80-56CF-439B-662A-B4F52E28544B}"/>
              </a:ext>
            </a:extLst>
          </p:cNvPr>
          <p:cNvSpPr/>
          <p:nvPr/>
        </p:nvSpPr>
        <p:spPr>
          <a:xfrm>
            <a:off x="8994497" y="2529806"/>
            <a:ext cx="1457140" cy="762130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>
            <a:extLst>
              <a:ext uri="{FF2B5EF4-FFF2-40B4-BE49-F238E27FC236}">
                <a16:creationId xmlns:a16="http://schemas.microsoft.com/office/drawing/2014/main" id="{464FC70E-6819-3D7A-CA59-5C48B942EA0D}"/>
              </a:ext>
            </a:extLst>
          </p:cNvPr>
          <p:cNvSpPr/>
          <p:nvPr/>
        </p:nvSpPr>
        <p:spPr>
          <a:xfrm>
            <a:off x="4422540" y="5249930"/>
            <a:ext cx="1738473" cy="762130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60F76631-39B7-2E86-19D6-0AF7F5BE703E}"/>
              </a:ext>
            </a:extLst>
          </p:cNvPr>
          <p:cNvSpPr/>
          <p:nvPr/>
        </p:nvSpPr>
        <p:spPr>
          <a:xfrm>
            <a:off x="7729375" y="1648346"/>
            <a:ext cx="1161361" cy="762130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6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22BD64A5-1268-AE0F-C95D-76E17CAD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3" y="1280751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79AAD68-0D31-E233-1F24-62895D09F18B}"/>
              </a:ext>
            </a:extLst>
          </p:cNvPr>
          <p:cNvSpPr txBox="1"/>
          <p:nvPr/>
        </p:nvSpPr>
        <p:spPr>
          <a:xfrm>
            <a:off x="573303" y="334451"/>
            <a:ext cx="10401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‘‘Play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learn</a:t>
            </a:r>
            <a:r>
              <a:rPr lang="hr-HR" sz="2400" dirty="0"/>
              <a:t>: </a:t>
            </a:r>
            <a:r>
              <a:rPr lang="hr-HR" sz="2400" dirty="0" err="1"/>
              <a:t>Alphabet</a:t>
            </a:r>
            <a:r>
              <a:rPr lang="hr-HR" sz="2400" dirty="0"/>
              <a:t> </a:t>
            </a:r>
            <a:r>
              <a:rPr lang="hr-HR" sz="2400" dirty="0" err="1"/>
              <a:t>quiz</a:t>
            </a:r>
            <a:r>
              <a:rPr lang="hr-HR" sz="2400" dirty="0"/>
              <a:t>”</a:t>
            </a:r>
            <a:r>
              <a:rPr lang="hr-HR" sz="2400" i="1" dirty="0"/>
              <a:t> </a:t>
            </a:r>
          </a:p>
          <a:p>
            <a:pPr algn="ctr"/>
            <a:r>
              <a:rPr lang="hr-HR" sz="1400" dirty="0">
                <a:hlinkClick r:id="rId6"/>
              </a:rPr>
              <a:t>https://www.e-sfera.hr/dodatni-digitalni-sadrzaji/76727c70-ebc9-44cf-9eec-9baa876dadd8/</a:t>
            </a:r>
            <a:r>
              <a:rPr lang="hr-HR" sz="1400" dirty="0"/>
              <a:t>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B6D1361-9C52-EADE-7AD4-8A2A086E1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27" y="1480829"/>
            <a:ext cx="9186923" cy="2771262"/>
          </a:xfrm>
          <a:prstGeom prst="rect">
            <a:avLst/>
          </a:prstGeom>
        </p:spPr>
      </p:pic>
      <p:pic>
        <p:nvPicPr>
          <p:cNvPr id="11" name="14_lesson_4_alphabet_2">
            <a:hlinkClick r:id="" action="ppaction://media"/>
            <a:extLst>
              <a:ext uri="{FF2B5EF4-FFF2-40B4-BE49-F238E27FC236}">
                <a16:creationId xmlns:a16="http://schemas.microsoft.com/office/drawing/2014/main" id="{FFA60A81-C337-264F-12E2-3ECD31751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80726" y="2176069"/>
            <a:ext cx="487363" cy="48736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8D4FF19-6F4D-EBF1-7FFC-0D56835E3D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40" y="4252091"/>
            <a:ext cx="9412464" cy="1585085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2610B7D7-6A60-2C8D-7409-E33C99D5F671}"/>
              </a:ext>
            </a:extLst>
          </p:cNvPr>
          <p:cNvSpPr txBox="1"/>
          <p:nvPr/>
        </p:nvSpPr>
        <p:spPr>
          <a:xfrm>
            <a:off x="964096" y="5115584"/>
            <a:ext cx="46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CB7B672-BFB1-CDD9-2AED-7A1E1CB15014}"/>
              </a:ext>
            </a:extLst>
          </p:cNvPr>
          <p:cNvSpPr txBox="1"/>
          <p:nvPr/>
        </p:nvSpPr>
        <p:spPr>
          <a:xfrm>
            <a:off x="1606812" y="5115584"/>
            <a:ext cx="46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41B3542-9208-97C5-AD66-3DD3F70C5C98}"/>
              </a:ext>
            </a:extLst>
          </p:cNvPr>
          <p:cNvSpPr txBox="1"/>
          <p:nvPr/>
        </p:nvSpPr>
        <p:spPr>
          <a:xfrm>
            <a:off x="2163285" y="5115584"/>
            <a:ext cx="46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793A8E3-2300-C625-F081-80D887C77EDD}"/>
              </a:ext>
            </a:extLst>
          </p:cNvPr>
          <p:cNvSpPr txBox="1"/>
          <p:nvPr/>
        </p:nvSpPr>
        <p:spPr>
          <a:xfrm>
            <a:off x="2751554" y="5115584"/>
            <a:ext cx="46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3208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4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7" grpId="1"/>
      <p:bldP spid="7" grpId="2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75AE368-3AB8-A676-8536-379416FFE9EB}"/>
              </a:ext>
            </a:extLst>
          </p:cNvPr>
          <p:cNvSpPr txBox="1"/>
          <p:nvPr/>
        </p:nvSpPr>
        <p:spPr>
          <a:xfrm>
            <a:off x="510208" y="384557"/>
            <a:ext cx="947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What’s the difference between the English and the Croatian alphabet?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5A2D4AD-26F5-D978-0A97-6C61398DB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94" y="981048"/>
            <a:ext cx="9742058" cy="21779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4C82610-B551-1866-9A38-C3EC53FA8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64" y="3559892"/>
            <a:ext cx="7504457" cy="315896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72E9807-C14A-729D-93CF-06A1364E055E}"/>
              </a:ext>
            </a:extLst>
          </p:cNvPr>
          <p:cNvSpPr txBox="1"/>
          <p:nvPr/>
        </p:nvSpPr>
        <p:spPr>
          <a:xfrm>
            <a:off x="7782339" y="3647661"/>
            <a:ext cx="3826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to the song.</a:t>
            </a:r>
          </a:p>
          <a:p>
            <a:endParaRPr lang="hr-HR" sz="2400"/>
          </a:p>
          <a:p>
            <a:r>
              <a:rPr lang="hr-HR" sz="2400"/>
              <a:t>What is spelling? Why is it important in English?</a:t>
            </a:r>
          </a:p>
        </p:txBody>
      </p:sp>
      <p:pic>
        <p:nvPicPr>
          <p:cNvPr id="10" name="15_lesson_4_a_spelling_rap_2">
            <a:hlinkClick r:id="" action="ppaction://media"/>
            <a:extLst>
              <a:ext uri="{FF2B5EF4-FFF2-40B4-BE49-F238E27FC236}">
                <a16:creationId xmlns:a16="http://schemas.microsoft.com/office/drawing/2014/main" id="{46D3AA60-C01A-182C-5B99-BCE06A554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195" y="5666265"/>
            <a:ext cx="487363" cy="48736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6A936F3A-C0ED-338D-01F1-9C83932F54F2}"/>
              </a:ext>
            </a:extLst>
          </p:cNvPr>
          <p:cNvSpPr txBox="1"/>
          <p:nvPr/>
        </p:nvSpPr>
        <p:spPr>
          <a:xfrm>
            <a:off x="8870332" y="5244357"/>
            <a:ext cx="271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Sing along.</a:t>
            </a:r>
          </a:p>
        </p:txBody>
      </p:sp>
      <p:pic>
        <p:nvPicPr>
          <p:cNvPr id="12" name="15_lesson_4_a_spelling_rap_2">
            <a:hlinkClick r:id="" action="ppaction://media"/>
            <a:extLst>
              <a:ext uri="{FF2B5EF4-FFF2-40B4-BE49-F238E27FC236}">
                <a16:creationId xmlns:a16="http://schemas.microsoft.com/office/drawing/2014/main" id="{75CE00A3-A103-7805-4281-DB7337A04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6F2AE98-E144-AA8A-A7A8-2611B37A1661}"/>
              </a:ext>
            </a:extLst>
          </p:cNvPr>
          <p:cNvSpPr txBox="1"/>
          <p:nvPr/>
        </p:nvSpPr>
        <p:spPr>
          <a:xfrm>
            <a:off x="8870332" y="5922795"/>
            <a:ext cx="271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Spell your name!</a:t>
            </a:r>
          </a:p>
        </p:txBody>
      </p:sp>
    </p:spTree>
    <p:extLst>
      <p:ext uri="{BB962C8B-B14F-4D97-AF65-F5344CB8AC3E}">
        <p14:creationId xmlns:p14="http://schemas.microsoft.com/office/powerpoint/2010/main" val="9652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6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6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33C1399-3DA6-F77E-BEBC-30CC2448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33" y="1116405"/>
            <a:ext cx="9171009" cy="289974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E65EAE1-B02D-A590-421A-E3BC857F0264}"/>
              </a:ext>
            </a:extLst>
          </p:cNvPr>
          <p:cNvSpPr txBox="1"/>
          <p:nvPr/>
        </p:nvSpPr>
        <p:spPr>
          <a:xfrm>
            <a:off x="1093305" y="379163"/>
            <a:ext cx="408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Match.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45F10E1-18A7-0AC3-C44A-F7C683D8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94" y="1109778"/>
            <a:ext cx="8696325" cy="2867025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C2582DCF-E565-5C73-4379-15FB9A57738C}"/>
              </a:ext>
            </a:extLst>
          </p:cNvPr>
          <p:cNvSpPr txBox="1"/>
          <p:nvPr/>
        </p:nvSpPr>
        <p:spPr>
          <a:xfrm>
            <a:off x="5181598" y="2004185"/>
            <a:ext cx="8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USA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863FC73-F0F7-F2BB-EF70-41FA0CAE45E4}"/>
              </a:ext>
            </a:extLst>
          </p:cNvPr>
          <p:cNvSpPr txBox="1"/>
          <p:nvPr/>
        </p:nvSpPr>
        <p:spPr>
          <a:xfrm>
            <a:off x="3975982" y="2829294"/>
            <a:ext cx="8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PC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D5E3D93-F4B8-9D55-F3B8-8C96686BA8C3}"/>
              </a:ext>
            </a:extLst>
          </p:cNvPr>
          <p:cNvSpPr txBox="1"/>
          <p:nvPr/>
        </p:nvSpPr>
        <p:spPr>
          <a:xfrm>
            <a:off x="4071730" y="1680817"/>
            <a:ext cx="8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UK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6A4D285-BF7E-2F1D-02FD-91CDFB989C1B}"/>
              </a:ext>
            </a:extLst>
          </p:cNvPr>
          <p:cNvSpPr txBox="1"/>
          <p:nvPr/>
        </p:nvSpPr>
        <p:spPr>
          <a:xfrm>
            <a:off x="3033924" y="2255540"/>
            <a:ext cx="8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DJ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90312B5-7865-3067-44AF-6F26629C464C}"/>
              </a:ext>
            </a:extLst>
          </p:cNvPr>
          <p:cNvSpPr txBox="1"/>
          <p:nvPr/>
        </p:nvSpPr>
        <p:spPr>
          <a:xfrm>
            <a:off x="4391436" y="3162647"/>
            <a:ext cx="8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VIP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802D6C5-5971-30F0-1F7F-CE7273726F8D}"/>
              </a:ext>
            </a:extLst>
          </p:cNvPr>
          <p:cNvSpPr txBox="1"/>
          <p:nvPr/>
        </p:nvSpPr>
        <p:spPr>
          <a:xfrm>
            <a:off x="3376324" y="2562962"/>
            <a:ext cx="8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CD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B07B861-D268-FA3E-9C7D-779822C8CC54}"/>
              </a:ext>
            </a:extLst>
          </p:cNvPr>
          <p:cNvSpPr txBox="1"/>
          <p:nvPr/>
        </p:nvSpPr>
        <p:spPr>
          <a:xfrm>
            <a:off x="7136295" y="4144617"/>
            <a:ext cx="410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abbreviations above.</a:t>
            </a:r>
          </a:p>
        </p:txBody>
      </p:sp>
    </p:spTree>
    <p:extLst>
      <p:ext uri="{BB962C8B-B14F-4D97-AF65-F5344CB8AC3E}">
        <p14:creationId xmlns:p14="http://schemas.microsoft.com/office/powerpoint/2010/main" val="31708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212</Words>
  <Application>Microsoft Office PowerPoint</Application>
  <PresentationFormat>Widescreen</PresentationFormat>
  <Paragraphs>60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UNIT 1: Time for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20</cp:revision>
  <dcterms:created xsi:type="dcterms:W3CDTF">2022-09-17T10:21:00Z</dcterms:created>
  <dcterms:modified xsi:type="dcterms:W3CDTF">2022-10-10T13:27:59Z</dcterms:modified>
</cp:coreProperties>
</file>